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23"/>
  </p:notesMasterIdLst>
  <p:sldIdLst>
    <p:sldId id="303" r:id="rId5"/>
    <p:sldId id="302" r:id="rId6"/>
    <p:sldId id="298" r:id="rId7"/>
    <p:sldId id="257" r:id="rId8"/>
    <p:sldId id="283" r:id="rId9"/>
    <p:sldId id="299" r:id="rId10"/>
    <p:sldId id="266" r:id="rId11"/>
    <p:sldId id="285" r:id="rId12"/>
    <p:sldId id="276" r:id="rId13"/>
    <p:sldId id="291" r:id="rId14"/>
    <p:sldId id="288" r:id="rId15"/>
    <p:sldId id="289" r:id="rId16"/>
    <p:sldId id="296" r:id="rId17"/>
    <p:sldId id="294" r:id="rId18"/>
    <p:sldId id="295" r:id="rId19"/>
    <p:sldId id="297" r:id="rId20"/>
    <p:sldId id="293" r:id="rId21"/>
    <p:sldId id="301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0000"/>
    <a:srgbClr val="962809"/>
    <a:srgbClr val="C42F06"/>
    <a:srgbClr val="AD39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25685-EE54-3678-3DBE-10AEDD5516AD}" v="2" dt="2024-03-21T17:54:05.219"/>
    <p1510:client id="{294072B8-1A71-37BF-5ADF-5A4E4FA12C3B}" v="28" dt="2024-03-21T12:53:28.142"/>
    <p1510:client id="{40930F05-5CDA-FE4A-8B80-B1C2E02FE0CB}" v="10" dt="2024-03-22T00:09:11.365"/>
    <p1510:client id="{503FFF7D-A874-48DF-AC19-7A89A07DF17D}" v="48" dt="2024-03-22T12:34:33.001"/>
    <p1510:client id="{C0576E9E-08A4-4EEC-86B0-06C4E0F54E6F}" v="68" dt="2024-03-22T00:27:45.090"/>
    <p1510:client id="{CFEACE41-B3F1-7FD0-3ECE-55770339CC4B}" v="1" dt="2024-03-22T11:37:52.832"/>
    <p1510:client id="{EC55DEF5-6AFE-D530-E02A-EEF40C75A0BC}" v="37" dt="2024-03-21T13:33:00.884"/>
    <p1510:client id="{FD8552A7-9541-0909-4CE3-99552F5196B9}" v="16" dt="2024-03-22T12:26:18.260"/>
  </p1510:revLst>
</p1510:revInfo>
</file>

<file path=ppt/tableStyles.xml><?xml version="1.0" encoding="utf-8"?>
<a:tblStyleLst xmlns:a="http://schemas.openxmlformats.org/drawingml/2006/main" def="{21B15C20-227C-47A0-9C8C-ECADCCFE332F}">
  <a:tblStyle styleId="{21B15C20-227C-47A0-9C8C-ECADCCFE3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6fd93d6a_0_18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96fd93d6a_0_18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9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6fd93d6a_0_18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96fd93d6a_0_18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04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38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2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9db43796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e9db43796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6fd93d6a_0_18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96fd93d6a_0_18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06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1" name="Google Shape;11;p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rgbClr val="3728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" name="Google Shape;28;p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oogle Shape;30;p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58450"/>
            <a:ext cx="7704000" cy="3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60" name="Google Shape;60;p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3889275" y="1277800"/>
            <a:ext cx="4534800" cy="3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3889553" y="540020"/>
            <a:ext cx="4535037" cy="577207"/>
            <a:chOff x="3667800" y="1583575"/>
            <a:chExt cx="4756200" cy="577207"/>
          </a:xfrm>
        </p:grpSpPr>
        <p:cxnSp>
          <p:nvCxnSpPr>
            <p:cNvPr id="66" name="Google Shape;66;p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7D629F50-84C3-0809-3500-2ED7E87E0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8482" y="1649416"/>
            <a:ext cx="2927036" cy="1289851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2167449-CBB2-B878-D940-6AC4E7187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6365" y="3494084"/>
            <a:ext cx="2511270" cy="5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aramond" panose="02020404030301010803" pitchFamily="18" charset="0"/>
              </a:rPr>
              <a:t>DIAGRAMA DE VISÃO DE NEGÓCIO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BB86A77-E6FB-9E23-78BE-B527DD11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9802" y="4414156"/>
            <a:ext cx="704198" cy="31031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DFA82DF-4862-61AE-768F-F5DAD9AB7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327" y="543464"/>
            <a:ext cx="7058564" cy="52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81" y="540000"/>
            <a:ext cx="7704000" cy="572700"/>
          </a:xfrm>
        </p:spPr>
        <p:txBody>
          <a:bodyPr/>
          <a:lstStyle/>
          <a:p>
            <a:r>
              <a:rPr lang="pt-BR" sz="3600">
                <a:latin typeface="Garamond" panose="02020404030301010803" pitchFamily="18" charset="0"/>
              </a:rPr>
              <a:t>FERRAMENTAS DE GESTÃO 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29E1104-67B0-E570-B8F3-91C048C84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6" y="2450144"/>
            <a:ext cx="2645544" cy="75755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4CD38BB-94E7-B230-208A-F8B3736E4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7A1E7404-9DE0-CB22-A314-9528ED7A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91" y="1791654"/>
            <a:ext cx="2773673" cy="156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>
                <a:latin typeface="Garamond" panose="02020404030301010803" pitchFamily="18" charset="0"/>
              </a:rPr>
              <a:t>PROTÓTIPO DO SITE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E6981FC-15E9-1C54-951C-3FBAEFF86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531" y="2081011"/>
            <a:ext cx="5091976" cy="14027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251CBCF-4DFD-DCB2-3370-83274756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5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>
                <a:latin typeface="Garamond" panose="02020404030301010803" pitchFamily="18" charset="0"/>
              </a:rPr>
              <a:t>SIMULADOR FINANCEIRO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3E260E9-0FAD-9078-CFF1-E9F73690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8545DFD-F2D1-ECB0-6688-F24B10D89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2874" y="1290917"/>
            <a:ext cx="5318252" cy="35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>
                <a:latin typeface="Garamond"/>
              </a:rPr>
              <a:t>BANCO DE DADOS</a:t>
            </a:r>
            <a:endParaRPr lang="pt-BR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E435B5D-EDF8-6C2F-C8F1-223A93BB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28" y="2033052"/>
            <a:ext cx="3319544" cy="1714040"/>
          </a:xfrm>
          <a:prstGeom prst="rect">
            <a:avLst/>
          </a:prstGeom>
          <a:effectLst/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259DE23-C92A-0B99-6684-3DDBFAE66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>
                <a:latin typeface="Garamond"/>
              </a:rPr>
              <a:t>DEMONSTRAÇÃO DO ARDUÍNO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CD14FA55-4A2B-593D-AC64-EEFE27FE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32" y="1946448"/>
            <a:ext cx="2401868" cy="163705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BCE5EBC-337B-0BC9-0E71-48289538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4042" y="4422647"/>
            <a:ext cx="704198" cy="3103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88756F-FB9D-A105-074C-223960C4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2" y="1280645"/>
            <a:ext cx="3086100" cy="271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1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0536F-F7EC-FCAA-8D3D-657BE2CF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>
                <a:latin typeface="Garamond"/>
              </a:rPr>
              <a:t>MÁQUINA VIRTUAL CLIENTE LINUX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EE498F1-9922-C1D6-E3B5-3A09744A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4042" y="4422647"/>
            <a:ext cx="704198" cy="310318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3BCEDD1-6456-383B-ECB3-9EBB3B1DB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96" y="1684626"/>
            <a:ext cx="2482407" cy="2472721"/>
          </a:xfrm>
          <a:prstGeom prst="rect">
            <a:avLst/>
          </a:prstGeom>
        </p:spPr>
      </p:pic>
      <p:pic>
        <p:nvPicPr>
          <p:cNvPr id="2050" name="Picture 2" descr="Linux Logo and symbol, meaning, history, PNG, brand">
            <a:extLst>
              <a:ext uri="{FF2B5EF4-FFF2-40B4-BE49-F238E27FC236}">
                <a16:creationId xmlns:a16="http://schemas.microsoft.com/office/drawing/2014/main" id="{2582090E-20C1-41B9-FCA7-FAE15946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99" y="1782748"/>
            <a:ext cx="2060772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3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11992-99FF-0764-AE29-F43602E3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9071"/>
            <a:ext cx="7704000" cy="572700"/>
          </a:xfrm>
        </p:spPr>
        <p:txBody>
          <a:bodyPr/>
          <a:lstStyle/>
          <a:p>
            <a:r>
              <a:rPr lang="pt-BR">
                <a:latin typeface="Garamond"/>
              </a:rPr>
              <a:t>PRÓXIMOS PASSOS</a:t>
            </a:r>
          </a:p>
        </p:txBody>
      </p:sp>
      <p:sp>
        <p:nvSpPr>
          <p:cNvPr id="4" name="Google Shape;429;p36">
            <a:extLst>
              <a:ext uri="{FF2B5EF4-FFF2-40B4-BE49-F238E27FC236}">
                <a16:creationId xmlns:a16="http://schemas.microsoft.com/office/drawing/2014/main" id="{000DCF49-1069-8037-574E-1CC1F5F5897A}"/>
              </a:ext>
            </a:extLst>
          </p:cNvPr>
          <p:cNvSpPr txBox="1">
            <a:spLocks/>
          </p:cNvSpPr>
          <p:nvPr/>
        </p:nvSpPr>
        <p:spPr>
          <a:xfrm>
            <a:off x="4841282" y="2127994"/>
            <a:ext cx="393850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600" b="1">
                <a:cs typeface="Segoe UI"/>
              </a:rPr>
              <a:t>Fazer código do site de acordo com o protótipo</a:t>
            </a:r>
          </a:p>
        </p:txBody>
      </p:sp>
      <p:sp>
        <p:nvSpPr>
          <p:cNvPr id="10" name="Google Shape;429;p36">
            <a:extLst>
              <a:ext uri="{FF2B5EF4-FFF2-40B4-BE49-F238E27FC236}">
                <a16:creationId xmlns:a16="http://schemas.microsoft.com/office/drawing/2014/main" id="{DFDDD590-1E9E-24B2-2D61-A991D1E46C47}"/>
              </a:ext>
            </a:extLst>
          </p:cNvPr>
          <p:cNvSpPr txBox="1">
            <a:spLocks/>
          </p:cNvSpPr>
          <p:nvPr/>
        </p:nvSpPr>
        <p:spPr>
          <a:xfrm>
            <a:off x="409948" y="2220059"/>
            <a:ext cx="393850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600" b="1">
                <a:cs typeface="Segoe UI"/>
              </a:rPr>
              <a:t>Aperfeiçoar e conectar Banco de Dados com Arduino</a:t>
            </a: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68DB6A4D-C43B-9F86-1B21-6F18A182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86" y="1478465"/>
            <a:ext cx="1360784" cy="693873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5819BB52-C9ED-B330-132D-BD4B47082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98" r="-2632" b="27273"/>
          <a:stretch/>
        </p:blipFill>
        <p:spPr>
          <a:xfrm>
            <a:off x="2761569" y="1647466"/>
            <a:ext cx="1076764" cy="5698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0EF586A-6D84-891C-47AE-ABC6F142B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705" y="1774549"/>
            <a:ext cx="285750" cy="285750"/>
          </a:xfrm>
          <a:prstGeom prst="rect">
            <a:avLst/>
          </a:prstGeom>
        </p:spPr>
      </p:pic>
      <p:sp>
        <p:nvSpPr>
          <p:cNvPr id="3" name="Google Shape;429;p36">
            <a:extLst>
              <a:ext uri="{FF2B5EF4-FFF2-40B4-BE49-F238E27FC236}">
                <a16:creationId xmlns:a16="http://schemas.microsoft.com/office/drawing/2014/main" id="{6391E3C1-348B-8AD0-E517-0D28EDC7748F}"/>
              </a:ext>
            </a:extLst>
          </p:cNvPr>
          <p:cNvSpPr txBox="1">
            <a:spLocks/>
          </p:cNvSpPr>
          <p:nvPr/>
        </p:nvSpPr>
        <p:spPr>
          <a:xfrm>
            <a:off x="406536" y="3785638"/>
            <a:ext cx="393850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600" b="1">
                <a:cs typeface="Segoe UI"/>
              </a:rPr>
              <a:t>Confecção de Dashboard para controle do usuário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7E119BF0-ED32-C795-C2A6-99A6DEF8F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901" y="2945387"/>
            <a:ext cx="803330" cy="832389"/>
          </a:xfrm>
          <a:prstGeom prst="rect">
            <a:avLst/>
          </a:prstGeom>
        </p:spPr>
      </p:pic>
      <p:sp>
        <p:nvSpPr>
          <p:cNvPr id="6" name="Google Shape;429;p36">
            <a:extLst>
              <a:ext uri="{FF2B5EF4-FFF2-40B4-BE49-F238E27FC236}">
                <a16:creationId xmlns:a16="http://schemas.microsoft.com/office/drawing/2014/main" id="{3E8D37A2-AEF6-30BE-3F44-9762C548D9DA}"/>
              </a:ext>
            </a:extLst>
          </p:cNvPr>
          <p:cNvSpPr txBox="1">
            <a:spLocks/>
          </p:cNvSpPr>
          <p:nvPr/>
        </p:nvSpPr>
        <p:spPr>
          <a:xfrm>
            <a:off x="4662295" y="3673025"/>
            <a:ext cx="393850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600" b="1">
                <a:cs typeface="Segoe UI"/>
              </a:rPr>
              <a:t>Sistema de login e cadastro</a:t>
            </a:r>
          </a:p>
        </p:txBody>
      </p:sp>
      <p:pic>
        <p:nvPicPr>
          <p:cNvPr id="15" name="Imagem 14" descr="Uma imagem contendo objeto&#10;&#10;Descrição gerada automaticamente">
            <a:extLst>
              <a:ext uri="{FF2B5EF4-FFF2-40B4-BE49-F238E27FC236}">
                <a16:creationId xmlns:a16="http://schemas.microsoft.com/office/drawing/2014/main" id="{3C86BB03-031C-FD1F-5979-F151D3DFC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856" y="3024836"/>
            <a:ext cx="800748" cy="800748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59D3E22F-E294-362F-ABC9-666D214D8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782" y="1313453"/>
            <a:ext cx="943460" cy="95314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53C4497-E0B0-F401-7426-BDAC26956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6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7417307B-B547-79D1-D75E-B88FF9577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243" y="1022777"/>
            <a:ext cx="7400851" cy="1392600"/>
          </a:xfrm>
        </p:spPr>
        <p:txBody>
          <a:bodyPr/>
          <a:lstStyle/>
          <a:p>
            <a:r>
              <a:rPr lang="pt-BR" sz="4800"/>
              <a:t>MUITO OBRIGADO PELA ATENÇÃO!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A2CC39-CAF0-2751-BEAF-4E5F2779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71" y="3327653"/>
            <a:ext cx="1509784" cy="9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2"/>
          <p:cNvGrpSpPr/>
          <p:nvPr/>
        </p:nvGrpSpPr>
        <p:grpSpPr>
          <a:xfrm>
            <a:off x="3628700" y="3498710"/>
            <a:ext cx="4795305" cy="429010"/>
            <a:chOff x="3628700" y="3051039"/>
            <a:chExt cx="4795305" cy="429010"/>
          </a:xfrm>
        </p:grpSpPr>
        <p:sp>
          <p:nvSpPr>
            <p:cNvPr id="324" name="Google Shape;324;p32"/>
            <p:cNvSpPr/>
            <p:nvPr/>
          </p:nvSpPr>
          <p:spPr>
            <a:xfrm>
              <a:off x="3628700" y="3051039"/>
              <a:ext cx="4795305" cy="429010"/>
            </a:xfrm>
            <a:custGeom>
              <a:avLst/>
              <a:gdLst/>
              <a:ahLst/>
              <a:cxnLst/>
              <a:rect l="l" t="t" r="r" b="b"/>
              <a:pathLst>
                <a:path w="99179" h="8873" extrusionOk="0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>
                <a:solidFill>
                  <a:srgbClr val="990000"/>
                </a:solidFill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914775" y="3188675"/>
              <a:ext cx="161517" cy="153748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>
                <a:solidFill>
                  <a:srgbClr val="990000"/>
                </a:solidFill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963565" y="3188675"/>
              <a:ext cx="160407" cy="153748"/>
            </a:xfrm>
            <a:custGeom>
              <a:avLst/>
              <a:gdLst/>
              <a:ahLst/>
              <a:cxnLst/>
              <a:rect l="l" t="t" r="r" b="b"/>
              <a:pathLst>
                <a:path w="3035" h="2909" extrusionOk="0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>
                <a:solidFill>
                  <a:srgbClr val="990000"/>
                </a:solidFill>
              </a:endParaRPr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ctrTitle"/>
          </p:nvPr>
        </p:nvSpPr>
        <p:spPr>
          <a:xfrm>
            <a:off x="3118160" y="1555863"/>
            <a:ext cx="58239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600">
                <a:latin typeface="Garamond"/>
              </a:rPr>
              <a:t>TRANSPORTE DE CARNES EMBALADAS</a:t>
            </a:r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1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lt1"/>
                </a:solidFill>
              </a:rPr>
              <a:t>Monitoramento</a:t>
            </a:r>
            <a:r>
              <a:rPr lang="en">
                <a:solidFill>
                  <a:schemeClr val="lt1"/>
                </a:solidFill>
              </a:rPr>
              <a:t> de </a:t>
            </a:r>
            <a:r>
              <a:rPr lang="en" err="1">
                <a:solidFill>
                  <a:schemeClr val="lt1"/>
                </a:solidFill>
              </a:rPr>
              <a:t>temperatura</a:t>
            </a:r>
            <a:r>
              <a:rPr lang="en">
                <a:solidFill>
                  <a:schemeClr val="lt1"/>
                </a:solidFill>
              </a:rPr>
              <a:t> e </a:t>
            </a:r>
            <a:r>
              <a:rPr lang="en" err="1">
                <a:solidFill>
                  <a:schemeClr val="lt1"/>
                </a:solidFill>
              </a:rPr>
              <a:t>umidade</a:t>
            </a:r>
            <a:endParaRPr lang="pt-BR" err="1">
              <a:solidFill>
                <a:schemeClr val="lt1"/>
              </a:solidFill>
            </a:endParaRPr>
          </a:p>
        </p:txBody>
      </p:sp>
      <p:grpSp>
        <p:nvGrpSpPr>
          <p:cNvPr id="329" name="Google Shape;329;p32"/>
          <p:cNvGrpSpPr/>
          <p:nvPr/>
        </p:nvGrpSpPr>
        <p:grpSpPr>
          <a:xfrm>
            <a:off x="3731598" y="1468680"/>
            <a:ext cx="4756200" cy="1513159"/>
            <a:chOff x="3667800" y="1583575"/>
            <a:chExt cx="4756200" cy="1513159"/>
          </a:xfrm>
        </p:grpSpPr>
        <p:cxnSp>
          <p:nvCxnSpPr>
            <p:cNvPr id="330" name="Google Shape;330;p32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32"/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" name="Google Shape;333;p32"/>
          <p:cNvGrpSpPr/>
          <p:nvPr/>
        </p:nvGrpSpPr>
        <p:grpSpPr>
          <a:xfrm>
            <a:off x="3731598" y="1213877"/>
            <a:ext cx="4558528" cy="199222"/>
            <a:chOff x="3679970" y="1299607"/>
            <a:chExt cx="4558528" cy="199222"/>
          </a:xfrm>
        </p:grpSpPr>
        <p:sp>
          <p:nvSpPr>
            <p:cNvPr id="334" name="Google Shape;334;p32"/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3834023" y="3095752"/>
            <a:ext cx="4558528" cy="199222"/>
            <a:chOff x="3679970" y="1299607"/>
            <a:chExt cx="4558528" cy="199222"/>
          </a:xfrm>
        </p:grpSpPr>
        <p:sp>
          <p:nvSpPr>
            <p:cNvPr id="349" name="Google Shape;349;p32"/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2C2D4E6-B43F-7D3A-66EF-3D051E26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070" y="4066701"/>
            <a:ext cx="697448" cy="697448"/>
          </a:xfrm>
          <a:prstGeom prst="rect">
            <a:avLst/>
          </a:prstGeom>
        </p:spPr>
      </p:pic>
      <p:pic>
        <p:nvPicPr>
          <p:cNvPr id="7" name="Imagem 6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9706AC4B-C150-3212-473F-965B8E7C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251" y="4066701"/>
            <a:ext cx="691071" cy="6910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D654F3-F649-E14C-9431-CA15975A8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" y="462288"/>
            <a:ext cx="2987040" cy="1971023"/>
          </a:xfrm>
          <a:prstGeom prst="rect">
            <a:avLst/>
          </a:prstGeom>
          <a:ln w="38100" cap="sq">
            <a:solidFill>
              <a:srgbClr val="99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2DC0259-DA64-EC0D-D16A-3DD3745EE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28" y="2688974"/>
            <a:ext cx="2987040" cy="1965960"/>
          </a:xfrm>
          <a:prstGeom prst="rect">
            <a:avLst/>
          </a:prstGeom>
          <a:ln w="38100" cap="sq">
            <a:solidFill>
              <a:srgbClr val="99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DB3BC07-1F16-2477-1573-48CDDE2EE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4490" y="4257077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2145A-A7E5-A0F8-190C-DBDCF773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aramond"/>
              </a:rPr>
              <a:t>ÍNDICE</a:t>
            </a:r>
          </a:p>
        </p:txBody>
      </p:sp>
      <p:sp>
        <p:nvSpPr>
          <p:cNvPr id="7" name="Google Shape;429;p36">
            <a:extLst>
              <a:ext uri="{FF2B5EF4-FFF2-40B4-BE49-F238E27FC236}">
                <a16:creationId xmlns:a16="http://schemas.microsoft.com/office/drawing/2014/main" id="{8B7BF811-3877-605D-4771-41A5CF69CA00}"/>
              </a:ext>
            </a:extLst>
          </p:cNvPr>
          <p:cNvSpPr txBox="1">
            <a:spLocks/>
          </p:cNvSpPr>
          <p:nvPr/>
        </p:nvSpPr>
        <p:spPr>
          <a:xfrm>
            <a:off x="781973" y="1594755"/>
            <a:ext cx="3626184" cy="248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Nossa</a:t>
            </a:r>
            <a:r>
              <a:rPr lang="en-US" sz="1600" b="1">
                <a:solidFill>
                  <a:srgbClr val="372814"/>
                </a:solidFill>
              </a:rPr>
              <a:t> equipe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Segmento</a:t>
            </a:r>
            <a:r>
              <a:rPr lang="en-US" sz="1600" b="1">
                <a:solidFill>
                  <a:srgbClr val="372814"/>
                </a:solidFill>
              </a:rPr>
              <a:t> de Mercado</a:t>
            </a:r>
          </a:p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Contexto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Solução</a:t>
            </a:r>
            <a:r>
              <a:rPr lang="en-US" sz="1600" b="1">
                <a:solidFill>
                  <a:srgbClr val="372814"/>
                </a:solidFill>
              </a:rPr>
              <a:t> </a:t>
            </a:r>
            <a:r>
              <a:rPr lang="en-US" sz="1600" b="1" err="1">
                <a:solidFill>
                  <a:srgbClr val="372814"/>
                </a:solidFill>
              </a:rPr>
              <a:t>Proposta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Justificativa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</a:pPr>
            <a:r>
              <a:rPr lang="en-US" sz="1600" b="1" err="1">
                <a:solidFill>
                  <a:srgbClr val="372814"/>
                </a:solidFill>
              </a:rPr>
              <a:t>Diagrama</a:t>
            </a:r>
            <a:r>
              <a:rPr lang="en-US" sz="1600" b="1">
                <a:solidFill>
                  <a:srgbClr val="372814"/>
                </a:solidFill>
              </a:rPr>
              <a:t> de </a:t>
            </a:r>
            <a:r>
              <a:rPr lang="en-US" sz="1600" b="1" err="1">
                <a:solidFill>
                  <a:srgbClr val="372814"/>
                </a:solidFill>
              </a:rPr>
              <a:t>Visão</a:t>
            </a:r>
            <a:r>
              <a:rPr lang="en-US" sz="1600" b="1">
                <a:solidFill>
                  <a:srgbClr val="372814"/>
                </a:solidFill>
              </a:rPr>
              <a:t> de </a:t>
            </a:r>
            <a:r>
              <a:rPr lang="en-US" sz="1600" b="1" err="1">
                <a:solidFill>
                  <a:srgbClr val="372814"/>
                </a:solidFill>
              </a:rPr>
              <a:t>Negócio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</a:pPr>
            <a:r>
              <a:rPr lang="en-US" sz="1600" b="1">
                <a:solidFill>
                  <a:srgbClr val="372814"/>
                </a:solidFill>
              </a:rPr>
              <a:t>Ferramenta de </a:t>
            </a:r>
            <a:r>
              <a:rPr lang="en-US" sz="1600" b="1" err="1">
                <a:solidFill>
                  <a:srgbClr val="372814"/>
                </a:solidFill>
              </a:rPr>
              <a:t>Gestão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rgbClr val="372814"/>
              </a:solidFill>
            </a:endParaRPr>
          </a:p>
        </p:txBody>
      </p:sp>
      <p:sp>
        <p:nvSpPr>
          <p:cNvPr id="5" name="Google Shape;429;p36">
            <a:extLst>
              <a:ext uri="{FF2B5EF4-FFF2-40B4-BE49-F238E27FC236}">
                <a16:creationId xmlns:a16="http://schemas.microsoft.com/office/drawing/2014/main" id="{3D7C47A5-CE31-6673-F5E6-2630B990B395}"/>
              </a:ext>
            </a:extLst>
          </p:cNvPr>
          <p:cNvSpPr txBox="1">
            <a:spLocks/>
          </p:cNvSpPr>
          <p:nvPr/>
        </p:nvSpPr>
        <p:spPr>
          <a:xfrm>
            <a:off x="4797817" y="1594755"/>
            <a:ext cx="3626184" cy="253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 err="1">
                <a:solidFill>
                  <a:srgbClr val="372814"/>
                </a:solidFill>
              </a:rPr>
              <a:t>Protótipo</a:t>
            </a:r>
            <a:r>
              <a:rPr lang="en-US" sz="1600" b="1">
                <a:solidFill>
                  <a:srgbClr val="372814"/>
                </a:solidFill>
              </a:rPr>
              <a:t> do Site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 err="1">
                <a:solidFill>
                  <a:srgbClr val="372814"/>
                </a:solidFill>
              </a:rPr>
              <a:t>Simulador</a:t>
            </a:r>
            <a:r>
              <a:rPr lang="en-US" sz="1600" b="1">
                <a:solidFill>
                  <a:srgbClr val="372814"/>
                </a:solidFill>
              </a:rPr>
              <a:t> </a:t>
            </a:r>
            <a:r>
              <a:rPr lang="en-US" sz="1600" b="1" err="1">
                <a:solidFill>
                  <a:srgbClr val="372814"/>
                </a:solidFill>
              </a:rPr>
              <a:t>Financeiro</a:t>
            </a: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>
                <a:solidFill>
                  <a:srgbClr val="372814"/>
                </a:solidFill>
              </a:rPr>
              <a:t>Banco de Dados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>
                <a:solidFill>
                  <a:srgbClr val="372814"/>
                </a:solidFill>
              </a:rPr>
              <a:t>Código dos </a:t>
            </a:r>
            <a:r>
              <a:rPr lang="en-US" sz="1600" b="1" err="1">
                <a:solidFill>
                  <a:srgbClr val="372814"/>
                </a:solidFill>
              </a:rPr>
              <a:t>sensores</a:t>
            </a:r>
            <a:r>
              <a:rPr lang="en-US" sz="1600" b="1">
                <a:solidFill>
                  <a:srgbClr val="372814"/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 err="1">
                <a:solidFill>
                  <a:srgbClr val="372814"/>
                </a:solidFill>
              </a:rPr>
              <a:t>Máquina</a:t>
            </a:r>
            <a:r>
              <a:rPr lang="en-US" sz="1600" b="1">
                <a:solidFill>
                  <a:srgbClr val="372814"/>
                </a:solidFill>
              </a:rPr>
              <a:t> Virtual Linux.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r>
              <a:rPr lang="en-US" sz="1600" b="1" err="1">
                <a:solidFill>
                  <a:srgbClr val="372814"/>
                </a:solidFill>
              </a:rPr>
              <a:t>Próximos</a:t>
            </a:r>
            <a:r>
              <a:rPr lang="en-US" sz="1600" b="1">
                <a:solidFill>
                  <a:srgbClr val="372814"/>
                </a:solidFill>
              </a:rPr>
              <a:t> Passos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 startAt="8"/>
            </a:pPr>
            <a:endParaRPr lang="en-US" sz="1600" b="1">
              <a:solidFill>
                <a:srgbClr val="372814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rgbClr val="372814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rgbClr val="372814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9659E45-C4FD-A8B1-CC5F-E493C103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9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ntroller.Aluno.nome">
            <a:extLst>
              <a:ext uri="{FF2B5EF4-FFF2-40B4-BE49-F238E27FC236}">
                <a16:creationId xmlns:a16="http://schemas.microsoft.com/office/drawing/2014/main" id="{952DF09F-17FF-11D9-68D0-112AD65F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" t="10008" b="18119"/>
          <a:stretch/>
        </p:blipFill>
        <p:spPr>
          <a:xfrm>
            <a:off x="4698886" y="1334210"/>
            <a:ext cx="1108040" cy="11561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DECF16D-47DF-2910-A56F-4DAB8836B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41" r="-641" b="13904"/>
          <a:stretch/>
        </p:blipFill>
        <p:spPr>
          <a:xfrm>
            <a:off x="712659" y="1334316"/>
            <a:ext cx="1112223" cy="1157038"/>
          </a:xfrm>
          <a:prstGeom prst="rect">
            <a:avLst/>
          </a:prstGeom>
        </p:spPr>
      </p:pic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2814"/>
                </a:solidFill>
                <a:latin typeface="Garamond"/>
              </a:rPr>
              <a:t>NOSSA EQUIPE</a:t>
            </a:r>
            <a:endParaRPr lang="pt-BR">
              <a:solidFill>
                <a:srgbClr val="372814"/>
              </a:solidFill>
              <a:latin typeface="Garamond"/>
            </a:endParaRPr>
          </a:p>
        </p:txBody>
      </p:sp>
      <p:pic>
        <p:nvPicPr>
          <p:cNvPr id="3" name="Imagem 2" descr="Homem com óculos de grau&#10;&#10;Descrição gerada automaticamente">
            <a:extLst>
              <a:ext uri="{FF2B5EF4-FFF2-40B4-BE49-F238E27FC236}">
                <a16:creationId xmlns:a16="http://schemas.microsoft.com/office/drawing/2014/main" id="{94A8BA60-05DC-57C0-40CD-5D34AC74ED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" t="6358" r="-339" b="14493"/>
          <a:stretch/>
        </p:blipFill>
        <p:spPr>
          <a:xfrm>
            <a:off x="713721" y="2682506"/>
            <a:ext cx="1103266" cy="115443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AE56A4C-81CC-4C90-38A1-744521ADF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sp>
        <p:nvSpPr>
          <p:cNvPr id="8" name="Google Shape;429;p36">
            <a:extLst>
              <a:ext uri="{FF2B5EF4-FFF2-40B4-BE49-F238E27FC236}">
                <a16:creationId xmlns:a16="http://schemas.microsoft.com/office/drawing/2014/main" id="{9AFD9A94-5601-2B3F-FB9C-BE32A0581E5D}"/>
              </a:ext>
            </a:extLst>
          </p:cNvPr>
          <p:cNvSpPr txBox="1">
            <a:spLocks/>
          </p:cNvSpPr>
          <p:nvPr/>
        </p:nvSpPr>
        <p:spPr>
          <a:xfrm>
            <a:off x="5819068" y="1396306"/>
            <a:ext cx="2350020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Guilherme Gavassa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01241190</a:t>
            </a:r>
            <a:endParaRPr lang="pt-BR"/>
          </a:p>
        </p:txBody>
      </p:sp>
      <p:sp>
        <p:nvSpPr>
          <p:cNvPr id="9" name="Google Shape;429;p36">
            <a:extLst>
              <a:ext uri="{FF2B5EF4-FFF2-40B4-BE49-F238E27FC236}">
                <a16:creationId xmlns:a16="http://schemas.microsoft.com/office/drawing/2014/main" id="{B961534B-473A-145F-45AE-DF34408E1E8F}"/>
              </a:ext>
            </a:extLst>
          </p:cNvPr>
          <p:cNvSpPr txBox="1">
            <a:spLocks/>
          </p:cNvSpPr>
          <p:nvPr/>
        </p:nvSpPr>
        <p:spPr>
          <a:xfrm>
            <a:off x="5835466" y="2751929"/>
            <a:ext cx="2350020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João Vitor Oliveira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pt-BR" sz="2000" b="1"/>
              <a:t>01241111</a:t>
            </a:r>
            <a:endParaRPr lang="pt-BR"/>
          </a:p>
        </p:txBody>
      </p:sp>
      <p:sp>
        <p:nvSpPr>
          <p:cNvPr id="11" name="Google Shape;429;p36">
            <a:extLst>
              <a:ext uri="{FF2B5EF4-FFF2-40B4-BE49-F238E27FC236}">
                <a16:creationId xmlns:a16="http://schemas.microsoft.com/office/drawing/2014/main" id="{B9652002-0B85-8069-06EE-892A93FBB887}"/>
              </a:ext>
            </a:extLst>
          </p:cNvPr>
          <p:cNvSpPr txBox="1">
            <a:spLocks/>
          </p:cNvSpPr>
          <p:nvPr/>
        </p:nvSpPr>
        <p:spPr>
          <a:xfrm>
            <a:off x="1824416" y="2751929"/>
            <a:ext cx="195278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/>
              <a:t>Lucas Moraes</a:t>
            </a:r>
            <a:endParaRPr lang="pt-BR" sz="2000"/>
          </a:p>
          <a:p>
            <a:pPr marL="0" indent="0">
              <a:spcAft>
                <a:spcPts val="400"/>
              </a:spcAft>
              <a:buNone/>
            </a:pPr>
            <a:r>
              <a:rPr lang="pt-BR" sz="2000" b="1"/>
              <a:t>01241015</a:t>
            </a:r>
            <a:endParaRPr lang="en-US"/>
          </a:p>
        </p:txBody>
      </p:sp>
      <p:sp>
        <p:nvSpPr>
          <p:cNvPr id="16" name="Google Shape;429;p36">
            <a:extLst>
              <a:ext uri="{FF2B5EF4-FFF2-40B4-BE49-F238E27FC236}">
                <a16:creationId xmlns:a16="http://schemas.microsoft.com/office/drawing/2014/main" id="{810B8AD0-5B3A-925F-9BD1-96E7AEF12453}"/>
              </a:ext>
            </a:extLst>
          </p:cNvPr>
          <p:cNvSpPr txBox="1">
            <a:spLocks/>
          </p:cNvSpPr>
          <p:nvPr/>
        </p:nvSpPr>
        <p:spPr>
          <a:xfrm>
            <a:off x="1832193" y="1379624"/>
            <a:ext cx="195278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/>
              <a:t>Gustavo Rizerio</a:t>
            </a:r>
            <a:endParaRPr lang="en-US" sz="2000" b="1"/>
          </a:p>
          <a:p>
            <a:pPr marL="0" indent="0">
              <a:spcAft>
                <a:spcPts val="400"/>
              </a:spcAft>
              <a:buNone/>
            </a:pPr>
            <a:r>
              <a:rPr lang="pt-BR" sz="2000" b="1"/>
              <a:t>01241204</a:t>
            </a:r>
            <a:endParaRPr lang="en-US"/>
          </a:p>
        </p:txBody>
      </p:sp>
      <p:pic>
        <p:nvPicPr>
          <p:cNvPr id="2" name="Imagem 1" descr="controller.Aluno.nome">
            <a:extLst>
              <a:ext uri="{FF2B5EF4-FFF2-40B4-BE49-F238E27FC236}">
                <a16:creationId xmlns:a16="http://schemas.microsoft.com/office/drawing/2014/main" id="{19771544-9D1A-2D11-8F26-7F4C335A36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4" b="23889"/>
          <a:stretch/>
        </p:blipFill>
        <p:spPr>
          <a:xfrm>
            <a:off x="4701741" y="2681652"/>
            <a:ext cx="1121908" cy="1157017"/>
          </a:xfrm>
          <a:prstGeom prst="rect">
            <a:avLst/>
          </a:prstGeom>
        </p:spPr>
      </p:pic>
      <p:pic>
        <p:nvPicPr>
          <p:cNvPr id="10" name="Imagem 9" descr="Homem de camisa preta&#10;&#10;Descrição gerada automaticamente">
            <a:extLst>
              <a:ext uri="{FF2B5EF4-FFF2-40B4-BE49-F238E27FC236}">
                <a16:creationId xmlns:a16="http://schemas.microsoft.com/office/drawing/2014/main" id="{B2CB9C79-73B0-5370-2836-876CBDC6C6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60" b="26011"/>
          <a:stretch/>
        </p:blipFill>
        <p:spPr>
          <a:xfrm>
            <a:off x="708945" y="1334209"/>
            <a:ext cx="1108041" cy="11561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2814"/>
                </a:solidFill>
                <a:latin typeface="Garamond"/>
              </a:rPr>
              <a:t>NOSSA EQUIPE</a:t>
            </a:r>
            <a:endParaRPr lang="pt-BR">
              <a:solidFill>
                <a:srgbClr val="372814"/>
              </a:solidFill>
              <a:latin typeface="Garamond"/>
            </a:endParaRPr>
          </a:p>
        </p:txBody>
      </p:sp>
      <p:sp>
        <p:nvSpPr>
          <p:cNvPr id="6" name="Google Shape;429;p36">
            <a:extLst>
              <a:ext uri="{FF2B5EF4-FFF2-40B4-BE49-F238E27FC236}">
                <a16:creationId xmlns:a16="http://schemas.microsoft.com/office/drawing/2014/main" id="{B3BC2795-7622-43A0-177C-11FE3C1D2870}"/>
              </a:ext>
            </a:extLst>
          </p:cNvPr>
          <p:cNvSpPr txBox="1">
            <a:spLocks/>
          </p:cNvSpPr>
          <p:nvPr/>
        </p:nvSpPr>
        <p:spPr>
          <a:xfrm>
            <a:off x="1832193" y="1379624"/>
            <a:ext cx="195278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Deivid Menezes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01241051</a:t>
            </a:r>
            <a:endParaRPr lang="en-US"/>
          </a:p>
        </p:txBody>
      </p:sp>
      <p:sp>
        <p:nvSpPr>
          <p:cNvPr id="9" name="Google Shape;429;p36">
            <a:extLst>
              <a:ext uri="{FF2B5EF4-FFF2-40B4-BE49-F238E27FC236}">
                <a16:creationId xmlns:a16="http://schemas.microsoft.com/office/drawing/2014/main" id="{75F7D264-8A63-29F2-50C3-2B72D37D5F48}"/>
              </a:ext>
            </a:extLst>
          </p:cNvPr>
          <p:cNvSpPr txBox="1">
            <a:spLocks/>
          </p:cNvSpPr>
          <p:nvPr/>
        </p:nvSpPr>
        <p:spPr>
          <a:xfrm>
            <a:off x="5819068" y="1396306"/>
            <a:ext cx="195278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Kauan Paschoal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01241014</a:t>
            </a:r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EB7DA6B-B966-37C6-56FB-062348F5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sp>
        <p:nvSpPr>
          <p:cNvPr id="4" name="Google Shape;429;p36">
            <a:extLst>
              <a:ext uri="{FF2B5EF4-FFF2-40B4-BE49-F238E27FC236}">
                <a16:creationId xmlns:a16="http://schemas.microsoft.com/office/drawing/2014/main" id="{5F5DD602-7EC5-72CC-FC5A-0F8A55DF6CC9}"/>
              </a:ext>
            </a:extLst>
          </p:cNvPr>
          <p:cNvSpPr txBox="1">
            <a:spLocks/>
          </p:cNvSpPr>
          <p:nvPr/>
        </p:nvSpPr>
        <p:spPr>
          <a:xfrm>
            <a:off x="1824416" y="2751929"/>
            <a:ext cx="1952784" cy="7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Kauê de Oliveira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01241037</a:t>
            </a:r>
            <a:endParaRPr lang="en-US"/>
          </a:p>
        </p:txBody>
      </p:sp>
      <p:pic>
        <p:nvPicPr>
          <p:cNvPr id="3" name="Imagem 2" descr="Homem com óculos de grau e camisa preta&#10;&#10;Descrição gerada automaticamente">
            <a:extLst>
              <a:ext uri="{FF2B5EF4-FFF2-40B4-BE49-F238E27FC236}">
                <a16:creationId xmlns:a16="http://schemas.microsoft.com/office/drawing/2014/main" id="{DC723323-2E1A-0009-6EB1-99DBF05C8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" r="258" b="30602"/>
          <a:stretch/>
        </p:blipFill>
        <p:spPr>
          <a:xfrm>
            <a:off x="694068" y="2576385"/>
            <a:ext cx="1116345" cy="1090121"/>
          </a:xfrm>
          <a:prstGeom prst="rect">
            <a:avLst/>
          </a:prstGeom>
        </p:spPr>
      </p:pic>
      <p:pic>
        <p:nvPicPr>
          <p:cNvPr id="5" name="Imagem 4" descr="Menino de camisa preta&#10;&#10;Descrição gerada automaticamente">
            <a:extLst>
              <a:ext uri="{FF2B5EF4-FFF2-40B4-BE49-F238E27FC236}">
                <a16:creationId xmlns:a16="http://schemas.microsoft.com/office/drawing/2014/main" id="{F2B41F64-A405-2462-FB8D-EB1EC26F32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09" t="116" r="242" b="27128"/>
          <a:stretch/>
        </p:blipFill>
        <p:spPr>
          <a:xfrm>
            <a:off x="4703203" y="1286953"/>
            <a:ext cx="1114839" cy="1242124"/>
          </a:xfrm>
          <a:prstGeom prst="rect">
            <a:avLst/>
          </a:prstGeom>
        </p:spPr>
      </p:pic>
      <p:pic>
        <p:nvPicPr>
          <p:cNvPr id="8" name="Imagem 7" descr="Homem de camisa vermelha&#10;&#10;Descrição gerada automaticamente">
            <a:extLst>
              <a:ext uri="{FF2B5EF4-FFF2-40B4-BE49-F238E27FC236}">
                <a16:creationId xmlns:a16="http://schemas.microsoft.com/office/drawing/2014/main" id="{A8171DF2-0F15-0153-5BF1-D274DF97A5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06" b="17327"/>
          <a:stretch/>
        </p:blipFill>
        <p:spPr>
          <a:xfrm>
            <a:off x="695574" y="1367445"/>
            <a:ext cx="1114839" cy="11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8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372814"/>
                </a:solidFill>
                <a:latin typeface="Garamond"/>
              </a:rPr>
              <a:t>SEGMENTO DE MERCADO</a:t>
            </a:r>
            <a:endParaRPr lang="en">
              <a:latin typeface="Garamond"/>
            </a:endParaRPr>
          </a:p>
        </p:txBody>
      </p:sp>
      <p:sp>
        <p:nvSpPr>
          <p:cNvPr id="9" name="Google Shape;429;p36">
            <a:extLst>
              <a:ext uri="{FF2B5EF4-FFF2-40B4-BE49-F238E27FC236}">
                <a16:creationId xmlns:a16="http://schemas.microsoft.com/office/drawing/2014/main" id="{75F7D264-8A63-29F2-50C3-2B72D37D5F48}"/>
              </a:ext>
            </a:extLst>
          </p:cNvPr>
          <p:cNvSpPr txBox="1">
            <a:spLocks/>
          </p:cNvSpPr>
          <p:nvPr/>
        </p:nvSpPr>
        <p:spPr>
          <a:xfrm>
            <a:off x="1066629" y="2029254"/>
            <a:ext cx="7026035" cy="109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just">
              <a:spcAft>
                <a:spcPts val="400"/>
              </a:spcAft>
              <a:buNone/>
            </a:pPr>
            <a:r>
              <a:rPr lang="pt-BR" sz="2000" b="1">
                <a:cs typeface="Segoe UI"/>
              </a:rPr>
              <a:t>A </a:t>
            </a:r>
            <a:r>
              <a:rPr lang="pt-BR" sz="2000" b="1" err="1">
                <a:cs typeface="Segoe UI"/>
              </a:rPr>
              <a:t>CodeSensor</a:t>
            </a:r>
            <a:r>
              <a:rPr lang="pt-BR" sz="2000" b="1">
                <a:cs typeface="Segoe UI"/>
              </a:rPr>
              <a:t> opera no setor de varejo, na área de </a:t>
            </a:r>
            <a:r>
              <a:rPr lang="pt-BR" sz="2000" b="1" err="1">
                <a:cs typeface="Segoe UI"/>
              </a:rPr>
              <a:t>pécuaria</a:t>
            </a:r>
            <a:r>
              <a:rPr lang="pt-BR" sz="2000" b="1">
                <a:cs typeface="Segoe UI"/>
              </a:rPr>
              <a:t> de corte, provendo suporte e monitoramento da temperatura e umidade durante o transporte em caminhões frigoríficos.</a:t>
            </a:r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1EB7DA6B-B966-37C6-56FB-062348F5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2"/>
          <p:cNvSpPr txBox="1">
            <a:spLocks noGrp="1"/>
          </p:cNvSpPr>
          <p:nvPr>
            <p:ph type="body" idx="1"/>
          </p:nvPr>
        </p:nvSpPr>
        <p:spPr>
          <a:xfrm>
            <a:off x="3655846" y="1236650"/>
            <a:ext cx="4534800" cy="1277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/>
            <a:r>
              <a:rPr lang="en-US" b="1">
                <a:solidFill>
                  <a:srgbClr val="000000"/>
                </a:solidFill>
              </a:rPr>
              <a:t>O </a:t>
            </a:r>
            <a:r>
              <a:rPr lang="en-US" b="1" err="1">
                <a:solidFill>
                  <a:srgbClr val="000000"/>
                </a:solidFill>
              </a:rPr>
              <a:t>transporte</a:t>
            </a:r>
            <a:r>
              <a:rPr lang="en-US" b="1">
                <a:solidFill>
                  <a:srgbClr val="000000"/>
                </a:solidFill>
              </a:rPr>
              <a:t> de </a:t>
            </a:r>
            <a:r>
              <a:rPr lang="en-US" b="1" err="1">
                <a:solidFill>
                  <a:srgbClr val="000000"/>
                </a:solidFill>
              </a:rPr>
              <a:t>alimentos</a:t>
            </a:r>
            <a:r>
              <a:rPr lang="en-US" b="1">
                <a:solidFill>
                  <a:srgbClr val="000000"/>
                </a:solidFill>
              </a:rPr>
              <a:t> do mercado </a:t>
            </a:r>
            <a:r>
              <a:rPr lang="en-US" b="1" err="1">
                <a:solidFill>
                  <a:srgbClr val="000000"/>
                </a:solidFill>
              </a:rPr>
              <a:t>pecuário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demanda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atenção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devido</a:t>
            </a:r>
            <a:r>
              <a:rPr lang="en-US" b="1">
                <a:solidFill>
                  <a:srgbClr val="000000"/>
                </a:solidFill>
              </a:rPr>
              <a:t> à </a:t>
            </a:r>
            <a:r>
              <a:rPr lang="en-US" b="1" err="1">
                <a:solidFill>
                  <a:srgbClr val="000000"/>
                </a:solidFill>
              </a:rPr>
              <a:t>sua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alta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perecibilidade</a:t>
            </a:r>
            <a:r>
              <a:rPr lang="en-US" b="1">
                <a:solidFill>
                  <a:srgbClr val="000000"/>
                </a:solidFill>
              </a:rPr>
              <a:t> e à </a:t>
            </a:r>
            <a:r>
              <a:rPr lang="en-US" b="1" err="1">
                <a:solidFill>
                  <a:srgbClr val="000000"/>
                </a:solidFill>
              </a:rPr>
              <a:t>influência</a:t>
            </a:r>
            <a:r>
              <a:rPr lang="en-US" b="1">
                <a:solidFill>
                  <a:srgbClr val="000000"/>
                </a:solidFill>
              </a:rPr>
              <a:t> do </a:t>
            </a:r>
            <a:r>
              <a:rPr lang="en-US" b="1" err="1">
                <a:solidFill>
                  <a:srgbClr val="000000"/>
                </a:solidFill>
              </a:rPr>
              <a:t>clima</a:t>
            </a:r>
            <a:r>
              <a:rPr lang="en-US" b="1">
                <a:solidFill>
                  <a:srgbClr val="000000"/>
                </a:solidFill>
              </a:rPr>
              <a:t> tropical do </a:t>
            </a:r>
            <a:r>
              <a:rPr lang="en-US" b="1" err="1">
                <a:solidFill>
                  <a:srgbClr val="000000"/>
                </a:solidFill>
              </a:rPr>
              <a:t>Brasil</a:t>
            </a:r>
            <a:r>
              <a:rPr lang="en-US" b="1">
                <a:solidFill>
                  <a:srgbClr val="000000"/>
                </a:solidFill>
              </a:rPr>
              <a:t>, que </a:t>
            </a:r>
            <a:r>
              <a:rPr lang="en-US" b="1" err="1">
                <a:solidFill>
                  <a:srgbClr val="000000"/>
                </a:solidFill>
              </a:rPr>
              <a:t>pode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resultar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em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mudanças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repentinas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nas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condições</a:t>
            </a:r>
            <a:r>
              <a:rPr lang="en-US" b="1">
                <a:solidFill>
                  <a:srgbClr val="000000"/>
                </a:solidFill>
              </a:rPr>
              <a:t> de </a:t>
            </a:r>
            <a:r>
              <a:rPr lang="en-US" b="1" err="1">
                <a:solidFill>
                  <a:srgbClr val="000000"/>
                </a:solidFill>
              </a:rPr>
              <a:t>temperatura</a:t>
            </a:r>
            <a:r>
              <a:rPr lang="en-US" b="1">
                <a:solidFill>
                  <a:srgbClr val="000000"/>
                </a:solidFill>
              </a:rPr>
              <a:t> e </a:t>
            </a:r>
            <a:r>
              <a:rPr lang="en-US" b="1" err="1">
                <a:solidFill>
                  <a:srgbClr val="000000"/>
                </a:solidFill>
              </a:rPr>
              <a:t>umidade</a:t>
            </a:r>
            <a:r>
              <a:rPr lang="en-US" b="1">
                <a:solidFill>
                  <a:srgbClr val="000000"/>
                </a:solidFill>
              </a:rPr>
              <a:t>.</a:t>
            </a:r>
            <a:endParaRPr lang="pt-BR" b="1">
              <a:solidFill>
                <a:srgbClr val="000000"/>
              </a:solidFill>
            </a:endParaRPr>
          </a:p>
        </p:txBody>
      </p:sp>
      <p:sp>
        <p:nvSpPr>
          <p:cNvPr id="623" name="Google Shape;623;p42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</a:rPr>
              <a:t>CONTEXTO</a:t>
            </a:r>
            <a:endParaRPr lang="pt-BR">
              <a:latin typeface="Garamond"/>
            </a:endParaRPr>
          </a:p>
        </p:txBody>
      </p:sp>
      <p:pic>
        <p:nvPicPr>
          <p:cNvPr id="624" name="Google Shape;624;p42"/>
          <p:cNvPicPr preferRelativeResize="0"/>
          <p:nvPr/>
        </p:nvPicPr>
        <p:blipFill rotWithShape="1">
          <a:blip r:embed="rId3"/>
          <a:srcRect l="27721" r="27721"/>
          <a:stretch/>
        </p:blipFill>
        <p:spPr>
          <a:xfrm>
            <a:off x="726175" y="543300"/>
            <a:ext cx="2707974" cy="40569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Google Shape;622;p42">
            <a:extLst>
              <a:ext uri="{FF2B5EF4-FFF2-40B4-BE49-F238E27FC236}">
                <a16:creationId xmlns:a16="http://schemas.microsoft.com/office/drawing/2014/main" id="{E17017DE-DBA3-C637-268F-7E95F890875A}"/>
              </a:ext>
            </a:extLst>
          </p:cNvPr>
          <p:cNvSpPr txBox="1">
            <a:spLocks/>
          </p:cNvSpPr>
          <p:nvPr/>
        </p:nvSpPr>
        <p:spPr>
          <a:xfrm>
            <a:off x="3648226" y="3259536"/>
            <a:ext cx="2195460" cy="96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rgbClr val="000000"/>
                </a:solidFill>
              </a:rPr>
              <a:t>Alta perecibilidade dos </a:t>
            </a:r>
            <a:r>
              <a:rPr lang="en-US" b="1" err="1">
                <a:solidFill>
                  <a:srgbClr val="000000"/>
                </a:solidFill>
              </a:rPr>
              <a:t>alimentos</a:t>
            </a:r>
            <a:r>
              <a:rPr lang="en-US" b="1">
                <a:solidFill>
                  <a:srgbClr val="000000"/>
                </a:solidFill>
              </a:rPr>
              <a:t> </a:t>
            </a:r>
            <a:r>
              <a:rPr lang="en-US" b="1" err="1">
                <a:solidFill>
                  <a:srgbClr val="000000"/>
                </a:solidFill>
              </a:rPr>
              <a:t>durante</a:t>
            </a:r>
            <a:r>
              <a:rPr lang="en-US" b="1">
                <a:solidFill>
                  <a:srgbClr val="000000"/>
                </a:solidFill>
              </a:rPr>
              <a:t> o </a:t>
            </a:r>
            <a:r>
              <a:rPr lang="en-US" b="1" err="1">
                <a:solidFill>
                  <a:srgbClr val="000000"/>
                </a:solidFill>
              </a:rPr>
              <a:t>transporte</a:t>
            </a:r>
            <a:r>
              <a:rPr lang="en-US" b="1">
                <a:solidFill>
                  <a:srgbClr val="000000"/>
                </a:solidFill>
              </a:rPr>
              <a:t>.</a:t>
            </a:r>
            <a:endParaRPr lang="pt-BR">
              <a:solidFill>
                <a:srgbClr val="372814"/>
              </a:solidFill>
            </a:endParaRPr>
          </a:p>
        </p:txBody>
      </p:sp>
      <p:sp>
        <p:nvSpPr>
          <p:cNvPr id="7" name="Google Shape;622;p42">
            <a:extLst>
              <a:ext uri="{FF2B5EF4-FFF2-40B4-BE49-F238E27FC236}">
                <a16:creationId xmlns:a16="http://schemas.microsoft.com/office/drawing/2014/main" id="{599EFCDB-D7A5-1455-B260-0E169785F831}"/>
              </a:ext>
            </a:extLst>
          </p:cNvPr>
          <p:cNvSpPr txBox="1">
            <a:spLocks/>
          </p:cNvSpPr>
          <p:nvPr/>
        </p:nvSpPr>
        <p:spPr>
          <a:xfrm>
            <a:off x="6572961" y="3339112"/>
            <a:ext cx="1908590" cy="80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rgbClr val="000000"/>
                </a:solidFill>
              </a:rPr>
              <a:t>Falta de </a:t>
            </a:r>
            <a:r>
              <a:rPr lang="en-US" b="1" err="1">
                <a:solidFill>
                  <a:srgbClr val="000000"/>
                </a:solidFill>
              </a:rPr>
              <a:t>controle</a:t>
            </a:r>
            <a:r>
              <a:rPr lang="en-US" b="1">
                <a:solidFill>
                  <a:srgbClr val="000000"/>
                </a:solidFill>
              </a:rPr>
              <a:t> de </a:t>
            </a:r>
            <a:r>
              <a:rPr lang="en-US" b="1" err="1">
                <a:solidFill>
                  <a:srgbClr val="000000"/>
                </a:solidFill>
              </a:rPr>
              <a:t>umidade</a:t>
            </a:r>
            <a:r>
              <a:rPr lang="en-US" b="1">
                <a:solidFill>
                  <a:srgbClr val="000000"/>
                </a:solidFill>
              </a:rPr>
              <a:t> e </a:t>
            </a:r>
            <a:r>
              <a:rPr lang="en-US" b="1" err="1">
                <a:solidFill>
                  <a:srgbClr val="000000"/>
                </a:solidFill>
              </a:rPr>
              <a:t>temperatura</a:t>
            </a:r>
            <a:r>
              <a:rPr lang="en-US" b="1">
                <a:solidFill>
                  <a:srgbClr val="000000"/>
                </a:solidFill>
              </a:rPr>
              <a:t>.</a:t>
            </a:r>
            <a:endParaRPr lang="pt-BR"/>
          </a:p>
        </p:txBody>
      </p:sp>
      <p:sp>
        <p:nvSpPr>
          <p:cNvPr id="9" name="Google Shape;622;p42">
            <a:extLst>
              <a:ext uri="{FF2B5EF4-FFF2-40B4-BE49-F238E27FC236}">
                <a16:creationId xmlns:a16="http://schemas.microsoft.com/office/drawing/2014/main" id="{A0D4060C-8D28-7421-EBB0-68E3C278056C}"/>
              </a:ext>
            </a:extLst>
          </p:cNvPr>
          <p:cNvSpPr txBox="1">
            <a:spLocks/>
          </p:cNvSpPr>
          <p:nvPr/>
        </p:nvSpPr>
        <p:spPr>
          <a:xfrm>
            <a:off x="3981931" y="2765201"/>
            <a:ext cx="1814460" cy="44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b="1">
                <a:solidFill>
                  <a:srgbClr val="000000"/>
                </a:solidFill>
              </a:rPr>
              <a:t>DIFICULDADE</a:t>
            </a:r>
          </a:p>
        </p:txBody>
      </p:sp>
      <p:sp>
        <p:nvSpPr>
          <p:cNvPr id="11" name="Google Shape;622;p42">
            <a:extLst>
              <a:ext uri="{FF2B5EF4-FFF2-40B4-BE49-F238E27FC236}">
                <a16:creationId xmlns:a16="http://schemas.microsoft.com/office/drawing/2014/main" id="{01823496-4D18-1668-15D1-8560D84185B7}"/>
              </a:ext>
            </a:extLst>
          </p:cNvPr>
          <p:cNvSpPr txBox="1">
            <a:spLocks/>
          </p:cNvSpPr>
          <p:nvPr/>
        </p:nvSpPr>
        <p:spPr>
          <a:xfrm>
            <a:off x="6619351" y="2763658"/>
            <a:ext cx="1814460" cy="44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b="1">
                <a:solidFill>
                  <a:srgbClr val="000000"/>
                </a:solidFill>
              </a:rPr>
              <a:t>AGRAVANTE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FB5BA70-B4F7-E3AC-CEF0-E7F03E3C6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593" y="2719199"/>
            <a:ext cx="545457" cy="5454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2E73F0F-AFAA-DBA9-BD5A-9372A210D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716306"/>
            <a:ext cx="527050" cy="52705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47052588-9AF3-B4BD-CD77-DAFFA9D26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666B405-0A89-DA1D-33E4-E04054CB9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59" y="653387"/>
            <a:ext cx="5230091" cy="40243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BC6BD9-DF60-45C9-BCEC-305812C6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aramond"/>
              </a:rPr>
              <a:t>CONTEXTO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F03AD5A-4E62-D7F8-2872-0BA69E56D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sp>
        <p:nvSpPr>
          <p:cNvPr id="19" name="Google Shape;622;p42">
            <a:extLst>
              <a:ext uri="{FF2B5EF4-FFF2-40B4-BE49-F238E27FC236}">
                <a16:creationId xmlns:a16="http://schemas.microsoft.com/office/drawing/2014/main" id="{A8D7BDCF-A981-78B1-AE68-E0BA80472E29}"/>
              </a:ext>
            </a:extLst>
          </p:cNvPr>
          <p:cNvSpPr txBox="1">
            <a:spLocks/>
          </p:cNvSpPr>
          <p:nvPr/>
        </p:nvSpPr>
        <p:spPr>
          <a:xfrm>
            <a:off x="6080280" y="2665043"/>
            <a:ext cx="2666494" cy="46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>
                <a:solidFill>
                  <a:srgbClr val="000000"/>
                </a:solidFill>
              </a:rPr>
              <a:t>~US$</a:t>
            </a:r>
            <a:r>
              <a:rPr lang="en-US" sz="2400" b="1"/>
              <a:t> 10 </a:t>
            </a:r>
            <a:r>
              <a:rPr lang="en-US" sz="2400" b="1" err="1"/>
              <a:t>Bilhões</a:t>
            </a:r>
            <a:r>
              <a:rPr lang="en-US" b="1"/>
              <a:t> </a:t>
            </a:r>
          </a:p>
          <a:p>
            <a:pPr marL="0" indent="0" algn="just">
              <a:buFont typeface="Anaheim"/>
              <a:buNone/>
            </a:pPr>
            <a:endParaRPr lang="en-US"/>
          </a:p>
          <a:p>
            <a:pPr marL="285750" indent="-285750"/>
            <a:endParaRPr lang="en-US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1B4184BD-31E3-FC30-7953-F5DC175D1FDE}"/>
              </a:ext>
            </a:extLst>
          </p:cNvPr>
          <p:cNvSpPr/>
          <p:nvPr/>
        </p:nvSpPr>
        <p:spPr>
          <a:xfrm>
            <a:off x="5406458" y="2901264"/>
            <a:ext cx="452530" cy="143591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Google Shape;429;p36">
            <a:extLst>
              <a:ext uri="{FF2B5EF4-FFF2-40B4-BE49-F238E27FC236}">
                <a16:creationId xmlns:a16="http://schemas.microsoft.com/office/drawing/2014/main" id="{EE51B330-5173-601D-38FB-7EF83B838B48}"/>
              </a:ext>
            </a:extLst>
          </p:cNvPr>
          <p:cNvSpPr txBox="1">
            <a:spLocks/>
          </p:cNvSpPr>
          <p:nvPr/>
        </p:nvSpPr>
        <p:spPr>
          <a:xfrm>
            <a:off x="996686" y="3823284"/>
            <a:ext cx="924983" cy="20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200">
                <a:cs typeface="Segoe UI"/>
              </a:rPr>
              <a:t>Bovinas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B81B801-6679-8336-63F8-31CC17E55B3A}"/>
              </a:ext>
            </a:extLst>
          </p:cNvPr>
          <p:cNvSpPr txBox="1"/>
          <p:nvPr/>
        </p:nvSpPr>
        <p:spPr>
          <a:xfrm>
            <a:off x="1196458" y="4425316"/>
            <a:ext cx="329027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/>
              <a:t>Dados da Comunidade Profissional da Suinocultura</a:t>
            </a:r>
          </a:p>
        </p:txBody>
      </p:sp>
      <p:sp>
        <p:nvSpPr>
          <p:cNvPr id="5" name="Google Shape;429;p36">
            <a:extLst>
              <a:ext uri="{FF2B5EF4-FFF2-40B4-BE49-F238E27FC236}">
                <a16:creationId xmlns:a16="http://schemas.microsoft.com/office/drawing/2014/main" id="{080F235C-1B79-013A-2F21-D48D59175106}"/>
              </a:ext>
            </a:extLst>
          </p:cNvPr>
          <p:cNvSpPr txBox="1">
            <a:spLocks/>
          </p:cNvSpPr>
          <p:nvPr/>
        </p:nvSpPr>
        <p:spPr>
          <a:xfrm>
            <a:off x="2379104" y="3823284"/>
            <a:ext cx="924983" cy="20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200">
                <a:cs typeface="Segoe UI"/>
              </a:rPr>
              <a:t>Suínas</a:t>
            </a:r>
          </a:p>
        </p:txBody>
      </p:sp>
      <p:sp>
        <p:nvSpPr>
          <p:cNvPr id="6" name="Google Shape;429;p36">
            <a:extLst>
              <a:ext uri="{FF2B5EF4-FFF2-40B4-BE49-F238E27FC236}">
                <a16:creationId xmlns:a16="http://schemas.microsoft.com/office/drawing/2014/main" id="{6CA0C83C-2BDE-8E18-F4FF-17FB150E31AF}"/>
              </a:ext>
            </a:extLst>
          </p:cNvPr>
          <p:cNvSpPr txBox="1">
            <a:spLocks/>
          </p:cNvSpPr>
          <p:nvPr/>
        </p:nvSpPr>
        <p:spPr>
          <a:xfrm>
            <a:off x="3761522" y="3823284"/>
            <a:ext cx="924983" cy="20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400"/>
              </a:spcAft>
              <a:buNone/>
            </a:pPr>
            <a:r>
              <a:rPr lang="pt-BR" sz="1200">
                <a:cs typeface="Segoe UI"/>
              </a:rPr>
              <a:t>Frangos</a:t>
            </a:r>
          </a:p>
        </p:txBody>
      </p:sp>
    </p:spTree>
    <p:extLst>
      <p:ext uri="{BB962C8B-B14F-4D97-AF65-F5344CB8AC3E}">
        <p14:creationId xmlns:p14="http://schemas.microsoft.com/office/powerpoint/2010/main" val="82064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C6BD9-DF60-45C9-BCEC-305812C6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Garamond"/>
              </a:rPr>
              <a:t>SOLUÇÃO PROPOSTA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1FC264-E93B-7449-4D09-10FF5A70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2758" y="1281539"/>
            <a:ext cx="3986193" cy="670514"/>
          </a:xfrm>
        </p:spPr>
        <p:txBody>
          <a:bodyPr/>
          <a:lstStyle/>
          <a:p>
            <a:pPr marL="139700" indent="0" algn="ctr">
              <a:buNone/>
            </a:pPr>
            <a:r>
              <a:rPr lang="pt-BR" sz="1800" b="1">
                <a:solidFill>
                  <a:srgbClr val="000000"/>
                </a:solidFill>
                <a:cs typeface="Arial"/>
              </a:rPr>
              <a:t>Diminuir o número de perda de alimentos na etapa de transporte até o consumidor (mercado ou açougue).</a:t>
            </a:r>
            <a:endParaRPr lang="pt-BR" sz="1800"/>
          </a:p>
          <a:p>
            <a:pPr algn="ctr"/>
            <a:endParaRPr lang="pt-BR" sz="11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786070D-E658-EB19-3AB6-642A5191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9802" y="671191"/>
            <a:ext cx="704198" cy="310318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78BDCE0-CEA9-49AB-7B2C-D7C5BE0F8F91}"/>
              </a:ext>
            </a:extLst>
          </p:cNvPr>
          <p:cNvSpPr txBox="1">
            <a:spLocks/>
          </p:cNvSpPr>
          <p:nvPr/>
        </p:nvSpPr>
        <p:spPr>
          <a:xfrm>
            <a:off x="4892582" y="3046168"/>
            <a:ext cx="3683410" cy="1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482600" indent="-342900" algn="just">
              <a:buFont typeface="Wingdings"/>
              <a:buChar char="Ø"/>
            </a:pPr>
            <a:r>
              <a:rPr lang="pt-BR" sz="2000" b="1">
                <a:solidFill>
                  <a:srgbClr val="000000"/>
                </a:solidFill>
                <a:cs typeface="Arial"/>
              </a:rPr>
              <a:t>Utilização dos sensores</a:t>
            </a:r>
            <a:endParaRPr lang="pt-BR" sz="2000">
              <a:solidFill>
                <a:srgbClr val="372814"/>
              </a:solidFill>
              <a:cs typeface="Arial"/>
            </a:endParaRPr>
          </a:p>
          <a:p>
            <a:pPr marL="482600" indent="-342900" algn="just">
              <a:buFont typeface="Wingdings"/>
              <a:buChar char="Ø"/>
            </a:pPr>
            <a:endParaRPr lang="pt-BR" sz="2000" b="1">
              <a:solidFill>
                <a:srgbClr val="000000"/>
              </a:solidFill>
              <a:cs typeface="Arial"/>
            </a:endParaRPr>
          </a:p>
          <a:p>
            <a:pPr marL="482600" indent="-342900" algn="just">
              <a:buFont typeface="Wingdings"/>
              <a:buChar char="Ø"/>
            </a:pPr>
            <a:r>
              <a:rPr lang="pt-BR" sz="2000" b="1">
                <a:solidFill>
                  <a:srgbClr val="000000"/>
                </a:solidFill>
                <a:cs typeface="Arial"/>
              </a:rPr>
              <a:t>Observar através de gráficos em tempo real.</a:t>
            </a:r>
          </a:p>
          <a:p>
            <a:pPr marL="425450" indent="-285750">
              <a:buFont typeface="Wingdings"/>
              <a:buChar char="Ø"/>
            </a:pPr>
            <a:endParaRPr lang="pt-BR" sz="1800" b="1">
              <a:solidFill>
                <a:srgbClr val="000000"/>
              </a:solidFill>
              <a:cs typeface="Arial"/>
            </a:endParaRPr>
          </a:p>
          <a:p>
            <a:pPr>
              <a:buFont typeface="Wingdings"/>
              <a:buChar char="Ø"/>
            </a:pPr>
            <a:endParaRPr lang="pt-BR" sz="140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buFont typeface="Wingdings"/>
              <a:buChar char="Ø"/>
            </a:pPr>
            <a:endParaRPr lang="pt-BR" sz="1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Imagem 8" descr="TotalPickUp | Marialva | Baú Frigorifico de fibra para caminhão">
            <a:extLst>
              <a:ext uri="{FF2B5EF4-FFF2-40B4-BE49-F238E27FC236}">
                <a16:creationId xmlns:a16="http://schemas.microsoft.com/office/drawing/2014/main" id="{C1DD33EF-2880-7D5A-E7E4-F29C092B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9" y="1331341"/>
            <a:ext cx="3736618" cy="186048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D8C9C04-8E51-6C75-8429-159D5B35D6EC}"/>
              </a:ext>
            </a:extLst>
          </p:cNvPr>
          <p:cNvSpPr/>
          <p:nvPr/>
        </p:nvSpPr>
        <p:spPr>
          <a:xfrm rot="5400000">
            <a:off x="6450936" y="2426398"/>
            <a:ext cx="568767" cy="453557"/>
          </a:xfrm>
          <a:prstGeom prst="rightArrow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78619D98-DC22-C3D9-95CE-75759AD59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744" y="3375395"/>
            <a:ext cx="1070912" cy="10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61776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n Food Restaurant by Slidesgo">
  <a:themeElements>
    <a:clrScheme name="Simple Light">
      <a:dk1>
        <a:srgbClr val="372814"/>
      </a:dk1>
      <a:lt1>
        <a:srgbClr val="F6F0E4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A269BF505ACD4B84A4678488096051" ma:contentTypeVersion="12" ma:contentTypeDescription="Create a new document." ma:contentTypeScope="" ma:versionID="ceac71b6f4a9c476ceda5b9d30cb1a70">
  <xsd:schema xmlns:xsd="http://www.w3.org/2001/XMLSchema" xmlns:xs="http://www.w3.org/2001/XMLSchema" xmlns:p="http://schemas.microsoft.com/office/2006/metadata/properties" xmlns:ns3="32844186-265b-4793-912a-671da4ac73b2" xmlns:ns4="97232348-304c-4ff8-affc-b0d6bfd913f5" targetNamespace="http://schemas.microsoft.com/office/2006/metadata/properties" ma:root="true" ma:fieldsID="7017ef8e8fb7c62fac0af3f97faaddba" ns3:_="" ns4:_="">
    <xsd:import namespace="32844186-265b-4793-912a-671da4ac73b2"/>
    <xsd:import namespace="97232348-304c-4ff8-affc-b0d6bfd913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44186-265b-4793-912a-671da4ac73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32348-304c-4ff8-affc-b0d6bfd913f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844186-265b-4793-912a-671da4ac73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C37F59-7973-41FE-80EF-C084572E3E29}">
  <ds:schemaRefs>
    <ds:schemaRef ds:uri="32844186-265b-4793-912a-671da4ac73b2"/>
    <ds:schemaRef ds:uri="97232348-304c-4ff8-affc-b0d6bfd913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3F63C3-7B4F-4678-972E-10CA75B7A4BE}">
  <ds:schemaRefs>
    <ds:schemaRef ds:uri="32844186-265b-4793-912a-671da4ac73b2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13611A15-7D93-4508-8703-91D17FCAE8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18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Western Food Restaurant by Slidesgo</vt:lpstr>
      <vt:lpstr>Apresentação do PowerPoint</vt:lpstr>
      <vt:lpstr>TRANSPORTE DE CARNES EMBALADAS</vt:lpstr>
      <vt:lpstr>ÍNDICE</vt:lpstr>
      <vt:lpstr>NOSSA EQUIPE</vt:lpstr>
      <vt:lpstr>NOSSA EQUIPE</vt:lpstr>
      <vt:lpstr>SEGMENTO DE MERCADO</vt:lpstr>
      <vt:lpstr>CONTEXTO</vt:lpstr>
      <vt:lpstr>CONTEXTO</vt:lpstr>
      <vt:lpstr>SOLUÇÃO PROPOSTA</vt:lpstr>
      <vt:lpstr>DIAGRAMA DE VISÃO DE NEGÓCIO</vt:lpstr>
      <vt:lpstr>FERRAMENTAS DE GESTÃO </vt:lpstr>
      <vt:lpstr>PROTÓTIPO DO SITE</vt:lpstr>
      <vt:lpstr>SIMULADOR FINANCEIRO</vt:lpstr>
      <vt:lpstr>BANCO DE DADOS</vt:lpstr>
      <vt:lpstr>DEMONSTRAÇÃO DO ARDUÍNO</vt:lpstr>
      <vt:lpstr>MÁQUINA VIRTUAL CLIENTE LINUX</vt:lpstr>
      <vt:lpstr>PRÓXIMOS PASSOS</vt:lpstr>
      <vt:lpstr>MUITO 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TRANSPORTE DE CARNES</dc:title>
  <cp:revision>2</cp:revision>
  <dcterms:modified xsi:type="dcterms:W3CDTF">2024-03-24T16:24:32Z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0x01010080A269BF505ACD4B84A4678488096051</vt:lpwstr>
  </property>
</Properties>
</file>